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Economica"/>
      <p:regular r:id="rId25"/>
      <p:bold r:id="rId26"/>
      <p:italic r:id="rId27"/>
      <p:boldItalic r:id="rId28"/>
    </p:embeddedFont>
    <p:embeddedFont>
      <p:font typeface="EB Garamon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.fntdata"/><Relationship Id="rId25" Type="http://schemas.openxmlformats.org/officeDocument/2006/relationships/font" Target="fonts/Economica-regular.fntdata"/><Relationship Id="rId28" Type="http://schemas.openxmlformats.org/officeDocument/2006/relationships/font" Target="fonts/Economica-boldItalic.fntdata"/><Relationship Id="rId27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italic.fntdata"/><Relationship Id="rId30" Type="http://schemas.openxmlformats.org/officeDocument/2006/relationships/font" Target="fonts/EBGaramon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EBGaramon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1f76c69c8_0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1f76c69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246f416ba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246f416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246f416ba_0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a246f416b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a246f416ba_0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a246f416b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246f416ba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246f416b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24af88648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24af8864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24af88648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a24af886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24af88648_0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a24af8864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a24af88648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a24af8864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24af88648_0_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24af8864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a24af88648_0_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a24af8864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227890a4e_0_1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227890a4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227890a4e_0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227890a4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246f416ba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a246f416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227890a4e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227890a4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227890a4e_0_1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227890a4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246f416ba_0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246f416b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246f416ba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246f416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246f416ba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246f416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gif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gif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59775" y="1825700"/>
            <a:ext cx="7338000" cy="20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044700" y="3875290"/>
            <a:ext cx="30546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42900" y="3499750"/>
            <a:ext cx="6058200" cy="9900"/>
          </a:xfrm>
          <a:prstGeom prst="straightConnector1">
            <a:avLst/>
          </a:prstGeom>
          <a:noFill/>
          <a:ln cap="flat" cmpd="sng" w="38100">
            <a:solidFill>
              <a:srgbClr val="0843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1750" y="71025"/>
            <a:ext cx="732225" cy="7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550" y="71025"/>
            <a:ext cx="1658325" cy="66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rgbClr val="0843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3762"/>
              </a:buClr>
              <a:buSzPts val="16000"/>
              <a:buNone/>
              <a:defRPr sz="16000">
                <a:solidFill>
                  <a:srgbClr val="1C376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CC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613633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0843A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/>
          <p:nvPr/>
        </p:nvSpPr>
        <p:spPr>
          <a:xfrm flipH="1" rot="10800000">
            <a:off x="466425" y="4744471"/>
            <a:ext cx="1081625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0843A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773700" y="2408550"/>
            <a:ext cx="7596600" cy="2040900"/>
          </a:xfrm>
          <a:prstGeom prst="rect">
            <a:avLst/>
          </a:prstGeom>
          <a:ln cap="flat" cmpd="sng" w="9525">
            <a:solidFill>
              <a:srgbClr val="0843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rgbClr val="0843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541600" y="394425"/>
            <a:ext cx="77526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57600" y="2255508"/>
            <a:ext cx="8520600" cy="4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00" y="0"/>
            <a:ext cx="699950" cy="7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125" y="71025"/>
            <a:ext cx="1311750" cy="5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740800"/>
            <a:ext cx="85257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61700" y="2504525"/>
            <a:ext cx="8335800" cy="3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rgbClr val="0843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rgbClr val="1C37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843A2"/>
              </a:buClr>
              <a:buSzPts val="3000"/>
              <a:buNone/>
              <a:defRPr>
                <a:solidFill>
                  <a:srgbClr val="0843A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21233"/>
            <a:ext cx="85206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  <a:defRPr b="1" i="1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7.jpg"/><Relationship Id="rId10" Type="http://schemas.openxmlformats.org/officeDocument/2006/relationships/image" Target="../media/image19.png"/><Relationship Id="rId9" Type="http://schemas.openxmlformats.org/officeDocument/2006/relationships/image" Target="../media/image29.png"/><Relationship Id="rId5" Type="http://schemas.openxmlformats.org/officeDocument/2006/relationships/image" Target="../media/image16.jp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2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Relationship Id="rId7" Type="http://schemas.openxmlformats.org/officeDocument/2006/relationships/image" Target="../media/image31.png"/><Relationship Id="rId8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jeduapf/TCC" TargetMode="External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1282200" y="2335425"/>
            <a:ext cx="6579600" cy="1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</a:rPr>
              <a:t>Trabalho Final de Curso</a:t>
            </a:r>
            <a:endParaRPr sz="4000">
              <a:solidFill>
                <a:srgbClr val="434343"/>
              </a:solidFill>
            </a:endParaRPr>
          </a:p>
        </p:txBody>
      </p:sp>
      <p:sp>
        <p:nvSpPr>
          <p:cNvPr id="66" name="Google Shape;66;p13"/>
          <p:cNvSpPr txBox="1"/>
          <p:nvPr>
            <p:ph type="ctrTitle"/>
          </p:nvPr>
        </p:nvSpPr>
        <p:spPr>
          <a:xfrm>
            <a:off x="238075" y="3594875"/>
            <a:ext cx="8520600" cy="8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b="0" i="0" lang="pt-BR" sz="2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Desagregação não intrusiva de cargas elétricas com</a:t>
            </a:r>
            <a:endParaRPr b="0" i="0" sz="2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b="0" i="0" lang="pt-BR" sz="26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enfoque na detecção de eventos</a:t>
            </a:r>
            <a:endParaRPr b="0" i="0" sz="2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" name="Google Shape;67;p13"/>
          <p:cNvSpPr txBox="1"/>
          <p:nvPr>
            <p:ph type="ctrTitle"/>
          </p:nvPr>
        </p:nvSpPr>
        <p:spPr>
          <a:xfrm>
            <a:off x="760800" y="269000"/>
            <a:ext cx="7622400" cy="18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434343"/>
                </a:solidFill>
              </a:rPr>
              <a:t>Universidade Estadual de Campinas</a:t>
            </a:r>
            <a:endParaRPr sz="2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434343"/>
                </a:solidFill>
              </a:rPr>
              <a:t>Faculdade de Engenharia Elétrica e Computação</a:t>
            </a:r>
            <a:endParaRPr sz="2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34343"/>
              </a:solidFill>
            </a:endParaRPr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7344850" y="6224400"/>
            <a:ext cx="1799100" cy="6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1600">
                <a:solidFill>
                  <a:srgbClr val="434343"/>
                </a:solidFill>
              </a:rPr>
              <a:t>Campinas, 2022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69" name="Google Shape;69;p13"/>
          <p:cNvSpPr txBox="1"/>
          <p:nvPr>
            <p:ph type="ctrTitle"/>
          </p:nvPr>
        </p:nvSpPr>
        <p:spPr>
          <a:xfrm>
            <a:off x="238075" y="4873300"/>
            <a:ext cx="6579600" cy="12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Aluno: José Eduardo Alves Pereira Filho</a:t>
            </a:r>
            <a:endParaRPr b="0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Orientador: Alim Pedro de Castro Gonçalves</a:t>
            </a:r>
            <a:endParaRPr b="0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Hipóteses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9030"/>
            <a:ext cx="5136800" cy="385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805" y="991330"/>
            <a:ext cx="4007200" cy="40771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0" y="849900"/>
            <a:ext cx="9144000" cy="582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44175"/>
            <a:ext cx="4900025" cy="39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025" y="1804400"/>
            <a:ext cx="4046725" cy="9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3888700" y="221605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F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888700" y="261625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155CC"/>
                </a:solidFill>
              </a:rPr>
              <a:t>N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0018" y="3619579"/>
            <a:ext cx="3639450" cy="305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2"/>
          <p:cNvCxnSpPr>
            <a:stCxn id="160" idx="2"/>
            <a:endCxn id="163" idx="0"/>
          </p:cNvCxnSpPr>
          <p:nvPr/>
        </p:nvCxnSpPr>
        <p:spPr>
          <a:xfrm rot="5400000">
            <a:off x="6408138" y="3104250"/>
            <a:ext cx="826800" cy="2037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5" name="Google Shape;165;p22"/>
          <p:cNvSpPr/>
          <p:nvPr/>
        </p:nvSpPr>
        <p:spPr>
          <a:xfrm>
            <a:off x="4900025" y="1002300"/>
            <a:ext cx="4244100" cy="566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8475" y="1152663"/>
            <a:ext cx="4007199" cy="106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2620" y="2792706"/>
            <a:ext cx="4178924" cy="36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3561" y="5325427"/>
            <a:ext cx="2632913" cy="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108275" y="2358825"/>
            <a:ext cx="573300" cy="4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245500" y="1958625"/>
            <a:ext cx="259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567100" y="2002875"/>
            <a:ext cx="486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108275" y="2375625"/>
            <a:ext cx="6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3762"/>
                </a:solidFill>
              </a:rPr>
              <a:t>127 V</a:t>
            </a:r>
            <a:endParaRPr b="1">
              <a:solidFill>
                <a:srgbClr val="1C3762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5467325" y="1002300"/>
            <a:ext cx="31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Linear e Invariante no Tempo (LIT)</a:t>
            </a:r>
            <a:endParaRPr b="1"/>
          </a:p>
        </p:txBody>
      </p:sp>
      <p:sp>
        <p:nvSpPr>
          <p:cNvPr id="174" name="Google Shape;174;p22"/>
          <p:cNvSpPr txBox="1"/>
          <p:nvPr/>
        </p:nvSpPr>
        <p:spPr>
          <a:xfrm>
            <a:off x="7459275" y="2717700"/>
            <a:ext cx="3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Vt</a:t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7991225" y="2717713"/>
            <a:ext cx="3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r>
              <a:rPr lang="pt-BR"/>
              <a:t>t</a:t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464800" y="2002875"/>
            <a:ext cx="5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Vt, </a:t>
            </a:r>
            <a:r>
              <a:rPr lang="pt-BR">
                <a:solidFill>
                  <a:schemeClr val="dk1"/>
                </a:solidFill>
              </a:rPr>
              <a:t>It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Hipóteses</a:t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108275" y="2358825"/>
            <a:ext cx="573300" cy="4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1245500" y="1958625"/>
            <a:ext cx="259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2567100" y="2002875"/>
            <a:ext cx="486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173175" y="993200"/>
            <a:ext cx="36129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Foco em apenas uma das fases e neutro, cuja </a:t>
            </a:r>
            <a:r>
              <a:rPr lang="pt-BR"/>
              <a:t>tensão</a:t>
            </a:r>
            <a:r>
              <a:rPr lang="pt-BR"/>
              <a:t> </a:t>
            </a:r>
            <a:r>
              <a:rPr b="1" i="1" lang="pt-BR"/>
              <a:t>RMS é de 127 V</a:t>
            </a:r>
            <a:r>
              <a:rPr lang="pt-BR"/>
              <a:t>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Tensão</a:t>
            </a:r>
            <a:r>
              <a:rPr lang="pt-BR"/>
              <a:t> </a:t>
            </a:r>
            <a:r>
              <a:rPr b="1" i="1" lang="pt-BR"/>
              <a:t>não</a:t>
            </a:r>
            <a:r>
              <a:rPr b="1" i="1" lang="pt-BR"/>
              <a:t> é puramente senoidal</a:t>
            </a:r>
            <a:r>
              <a:rPr lang="pt-BR"/>
              <a:t> com </a:t>
            </a:r>
            <a:r>
              <a:rPr lang="pt-BR"/>
              <a:t>harmônicas</a:t>
            </a:r>
            <a:r>
              <a:rPr lang="pt-BR"/>
              <a:t> seguindo a norma IEEE 519;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Modelagem de</a:t>
            </a:r>
            <a:r>
              <a:rPr b="1" i="1" lang="pt-BR"/>
              <a:t> eventos </a:t>
            </a:r>
            <a:r>
              <a:rPr b="1" i="1" lang="pt-BR"/>
              <a:t>"instantâneos"</a:t>
            </a:r>
            <a:r>
              <a:rPr b="1" i="1" lang="pt-BR"/>
              <a:t> de liga/desliga</a:t>
            </a:r>
            <a:r>
              <a:rPr lang="pt-BR"/>
              <a:t> sem contar </a:t>
            </a:r>
            <a:r>
              <a:rPr lang="pt-BR"/>
              <a:t>fenômenos</a:t>
            </a:r>
            <a:r>
              <a:rPr lang="pt-BR"/>
              <a:t> de bouncing e faiscamento;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Supor o sistema</a:t>
            </a:r>
            <a:r>
              <a:rPr b="1" i="1" lang="pt-BR"/>
              <a:t> Linear e Invariante no Tempo</a:t>
            </a:r>
            <a:r>
              <a:rPr lang="pt-BR"/>
              <a:t>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Frequência</a:t>
            </a:r>
            <a:r>
              <a:rPr lang="pt-BR"/>
              <a:t> de amostragem de</a:t>
            </a:r>
            <a:r>
              <a:rPr b="1" i="1" lang="pt-BR"/>
              <a:t> f = 1 MHz</a:t>
            </a:r>
            <a:r>
              <a:rPr lang="pt-BR"/>
              <a:t>, pois é um bom balanço entre </a:t>
            </a:r>
            <a:r>
              <a:rPr lang="pt-BR"/>
              <a:t>resolução</a:t>
            </a:r>
            <a:r>
              <a:rPr lang="pt-BR"/>
              <a:t> em </a:t>
            </a:r>
            <a:r>
              <a:rPr lang="pt-BR"/>
              <a:t>frequência</a:t>
            </a:r>
            <a:r>
              <a:rPr lang="pt-BR"/>
              <a:t> e custo de equipamentos;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Detectar eventos de </a:t>
            </a:r>
            <a:r>
              <a:rPr b="1" i="1" lang="pt-BR"/>
              <a:t>acionamento de cargas</a:t>
            </a:r>
            <a:r>
              <a:rPr lang="pt-BR"/>
              <a:t> </a:t>
            </a:r>
            <a:r>
              <a:rPr b="1" i="1" lang="pt-BR"/>
              <a:t>apenas</a:t>
            </a:r>
            <a:r>
              <a:rPr lang="pt-BR"/>
              <a:t>.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075" y="993200"/>
            <a:ext cx="5053125" cy="241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300" y="3556060"/>
            <a:ext cx="5053126" cy="24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1654800" y="2681250"/>
            <a:ext cx="5834400" cy="14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e </a:t>
            </a:r>
            <a:r>
              <a:rPr lang="pt-BR"/>
              <a:t>métodos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/>
              <a:t>Ferramentas</a:t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108275" y="2358825"/>
            <a:ext cx="573300" cy="4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1245500" y="1958625"/>
            <a:ext cx="259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2567100" y="2002875"/>
            <a:ext cx="486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-253500" y="957725"/>
            <a:ext cx="469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Cruzamento de </a:t>
            </a: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médias</a:t>
            </a: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rápidas</a:t>
            </a: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 e lentas</a:t>
            </a:r>
            <a:endParaRPr b="1" i="1"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582675" y="957713"/>
            <a:ext cx="297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Espectrograma</a:t>
            </a:r>
            <a:endParaRPr b="1" i="1"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3" name="Google Shape;203;p25"/>
          <p:cNvCxnSpPr/>
          <p:nvPr/>
        </p:nvCxnSpPr>
        <p:spPr>
          <a:xfrm>
            <a:off x="10900" y="844425"/>
            <a:ext cx="9129600" cy="21600"/>
          </a:xfrm>
          <a:prstGeom prst="straightConnector1">
            <a:avLst/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5"/>
          <p:cNvCxnSpPr/>
          <p:nvPr/>
        </p:nvCxnSpPr>
        <p:spPr>
          <a:xfrm>
            <a:off x="4564875" y="866075"/>
            <a:ext cx="10800" cy="5970900"/>
          </a:xfrm>
          <a:prstGeom prst="straightConnector1">
            <a:avLst/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75" y="1306325"/>
            <a:ext cx="4010327" cy="20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116550" y="3490163"/>
            <a:ext cx="395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Médias</a:t>
            </a: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 como filtros passa baixas </a:t>
            </a:r>
            <a:endParaRPr b="1" i="1"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875" y="1370800"/>
            <a:ext cx="4579125" cy="254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/>
        <p:spPr>
          <a:xfrm>
            <a:off x="108275" y="4158756"/>
            <a:ext cx="4263525" cy="2487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/>
              <a:t>Ferramentas</a:t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108275" y="2358825"/>
            <a:ext cx="573300" cy="4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1245500" y="1958625"/>
            <a:ext cx="259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2567100" y="2002875"/>
            <a:ext cx="486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5582675" y="957713"/>
            <a:ext cx="297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Espectrograma</a:t>
            </a:r>
            <a:endParaRPr b="1" i="1"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8" name="Google Shape;218;p26"/>
          <p:cNvCxnSpPr/>
          <p:nvPr/>
        </p:nvCxnSpPr>
        <p:spPr>
          <a:xfrm>
            <a:off x="10900" y="844425"/>
            <a:ext cx="9129600" cy="21600"/>
          </a:xfrm>
          <a:prstGeom prst="straightConnector1">
            <a:avLst/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4564875" y="866075"/>
            <a:ext cx="10800" cy="5970900"/>
          </a:xfrm>
          <a:prstGeom prst="straightConnector1">
            <a:avLst/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6"/>
          <p:cNvSpPr txBox="1"/>
          <p:nvPr/>
        </p:nvSpPr>
        <p:spPr>
          <a:xfrm>
            <a:off x="108275" y="957725"/>
            <a:ext cx="395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600">
                <a:latin typeface="Trebuchet MS"/>
                <a:ea typeface="Trebuchet MS"/>
                <a:cs typeface="Trebuchet MS"/>
                <a:sym typeface="Trebuchet MS"/>
              </a:rPr>
              <a:t>Médias como filtros passa baixas </a:t>
            </a:r>
            <a:endParaRPr b="1" i="1"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50" y="1731700"/>
            <a:ext cx="4493401" cy="5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 b="2680" l="0" r="0" t="-2679"/>
          <a:stretch/>
        </p:blipFill>
        <p:spPr>
          <a:xfrm>
            <a:off x="61" y="2928626"/>
            <a:ext cx="4558290" cy="219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800" y="1731700"/>
            <a:ext cx="4493401" cy="14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2200" y="3192250"/>
            <a:ext cx="4558299" cy="3126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/>
              <a:t>Métodos</a:t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108275" y="2358825"/>
            <a:ext cx="573300" cy="4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1245500" y="1958625"/>
            <a:ext cx="259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2567100" y="2002875"/>
            <a:ext cx="486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7"/>
          <p:cNvCxnSpPr/>
          <p:nvPr/>
        </p:nvCxnSpPr>
        <p:spPr>
          <a:xfrm>
            <a:off x="10900" y="844425"/>
            <a:ext cx="9129600" cy="21600"/>
          </a:xfrm>
          <a:prstGeom prst="straightConnector1">
            <a:avLst/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" y="877375"/>
            <a:ext cx="3054000" cy="2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375" y="877363"/>
            <a:ext cx="3409701" cy="2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250" y="3539937"/>
            <a:ext cx="4137081" cy="31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9075" y="910686"/>
            <a:ext cx="2682480" cy="25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6331" y="3700188"/>
            <a:ext cx="3547231" cy="301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1654800" y="2681250"/>
            <a:ext cx="5834400" cy="14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 </a:t>
            </a:r>
            <a:r>
              <a:rPr lang="pt-BR"/>
              <a:t>conclusões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/>
              <a:t>Resultados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108275" y="2358825"/>
            <a:ext cx="573300" cy="4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1245500" y="1958625"/>
            <a:ext cx="259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2567100" y="2002875"/>
            <a:ext cx="486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29"/>
          <p:cNvCxnSpPr/>
          <p:nvPr/>
        </p:nvCxnSpPr>
        <p:spPr>
          <a:xfrm>
            <a:off x="10900" y="844425"/>
            <a:ext cx="9129600" cy="21600"/>
          </a:xfrm>
          <a:prstGeom prst="straightConnector1">
            <a:avLst/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" y="866025"/>
            <a:ext cx="9130699" cy="28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6025"/>
            <a:ext cx="3128400" cy="28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75" y="3935200"/>
            <a:ext cx="6755999" cy="27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8400" y="890834"/>
            <a:ext cx="6015600" cy="30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8498" y="3664174"/>
            <a:ext cx="4057402" cy="4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4650" y="5183288"/>
            <a:ext cx="30099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/>
              <a:t>Resultados</a:t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108275" y="2358825"/>
            <a:ext cx="573300" cy="4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1245500" y="1958625"/>
            <a:ext cx="259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2567100" y="2002875"/>
            <a:ext cx="486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30"/>
          <p:cNvCxnSpPr/>
          <p:nvPr/>
        </p:nvCxnSpPr>
        <p:spPr>
          <a:xfrm>
            <a:off x="10900" y="844425"/>
            <a:ext cx="9129600" cy="21600"/>
          </a:xfrm>
          <a:prstGeom prst="straightConnector1">
            <a:avLst/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825" y="866025"/>
            <a:ext cx="6491752" cy="20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500" y="4870925"/>
            <a:ext cx="6128401" cy="18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400" y="2927425"/>
            <a:ext cx="8442608" cy="1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6304375" y="5515450"/>
            <a:ext cx="259200" cy="270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7163775" y="3293550"/>
            <a:ext cx="259200" cy="270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7422975" y="3293550"/>
            <a:ext cx="259200" cy="270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2085875" y="4525625"/>
            <a:ext cx="2757300" cy="3453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6904575" y="3622700"/>
            <a:ext cx="259200" cy="270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3476325" y="4180325"/>
            <a:ext cx="954300" cy="3453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5306" y="868463"/>
            <a:ext cx="4013243" cy="40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/>
          <p:nvPr/>
        </p:nvSpPr>
        <p:spPr>
          <a:xfrm>
            <a:off x="2249300" y="1205450"/>
            <a:ext cx="346200" cy="20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2249300" y="1443550"/>
            <a:ext cx="346200" cy="20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2249300" y="1794425"/>
            <a:ext cx="346200" cy="20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2264325" y="2178688"/>
            <a:ext cx="486900" cy="20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2249300" y="2562950"/>
            <a:ext cx="486900" cy="20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1412850" y="4543275"/>
            <a:ext cx="486900" cy="27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1441350" y="4235438"/>
            <a:ext cx="458400" cy="27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/>
          <p:nvPr/>
        </p:nvSpPr>
        <p:spPr>
          <a:xfrm>
            <a:off x="1504700" y="3927600"/>
            <a:ext cx="486900" cy="27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1481175" y="3622688"/>
            <a:ext cx="486900" cy="27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1463075" y="3318149"/>
            <a:ext cx="486900" cy="2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2545775" y="5228763"/>
            <a:ext cx="486900" cy="27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/>
          <p:nvPr/>
        </p:nvSpPr>
        <p:spPr>
          <a:xfrm>
            <a:off x="2581350" y="5526387"/>
            <a:ext cx="458400" cy="2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2560025" y="5835024"/>
            <a:ext cx="458400" cy="23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2533950" y="6120098"/>
            <a:ext cx="486900" cy="23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2545775" y="6428125"/>
            <a:ext cx="434100" cy="20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0" y="860400"/>
            <a:ext cx="5119850" cy="40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5495" y="2518476"/>
            <a:ext cx="1857205" cy="18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2712" y="2540621"/>
            <a:ext cx="2007769" cy="186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/>
              <a:t>Conclusões</a:t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108275" y="2358825"/>
            <a:ext cx="573300" cy="4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1245500" y="1958625"/>
            <a:ext cx="259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2567100" y="2002875"/>
            <a:ext cx="486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31"/>
          <p:cNvCxnSpPr/>
          <p:nvPr/>
        </p:nvCxnSpPr>
        <p:spPr>
          <a:xfrm>
            <a:off x="10900" y="844425"/>
            <a:ext cx="9129600" cy="21600"/>
          </a:xfrm>
          <a:prstGeom prst="straightConnector1">
            <a:avLst/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1"/>
          <p:cNvSpPr txBox="1"/>
          <p:nvPr/>
        </p:nvSpPr>
        <p:spPr>
          <a:xfrm>
            <a:off x="108275" y="1122450"/>
            <a:ext cx="5103900" cy="4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Os resultados da </a:t>
            </a:r>
            <a:r>
              <a:rPr lang="pt-BR"/>
              <a:t>média</a:t>
            </a:r>
            <a:r>
              <a:rPr lang="pt-BR"/>
              <a:t> simples, mesmo com o uso da </a:t>
            </a:r>
            <a:r>
              <a:rPr lang="pt-BR"/>
              <a:t>"técnica</a:t>
            </a:r>
            <a:r>
              <a:rPr lang="pt-BR"/>
              <a:t> de PWM”, foram insuficientes. Porém, indicam eficientemente a </a:t>
            </a:r>
            <a:r>
              <a:rPr lang="pt-BR"/>
              <a:t>manutenção</a:t>
            </a:r>
            <a:r>
              <a:rPr lang="pt-BR"/>
              <a:t> da </a:t>
            </a:r>
            <a:r>
              <a:rPr lang="pt-BR"/>
              <a:t>potência</a:t>
            </a:r>
            <a:r>
              <a:rPr lang="pt-BR"/>
              <a:t> ativa;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</a:t>
            </a:r>
            <a:r>
              <a:rPr lang="pt-BR"/>
              <a:t>algoritmo</a:t>
            </a:r>
            <a:r>
              <a:rPr lang="pt-BR"/>
              <a:t> com o espectrograma trouxe resultados excelentes. No entanto, parece estar atrelado ao </a:t>
            </a:r>
            <a:r>
              <a:rPr i="1" lang="pt-BR"/>
              <a:t>inrush</a:t>
            </a:r>
            <a:r>
              <a:rPr lang="pt-BR"/>
              <a:t> de corrente causado por cargas capacitivas;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Em teoria seria </a:t>
            </a:r>
            <a:r>
              <a:rPr lang="pt-BR"/>
              <a:t>possível</a:t>
            </a:r>
            <a:r>
              <a:rPr lang="pt-BR"/>
              <a:t> descrever momentos de liga/desliga das cargas e é </a:t>
            </a:r>
            <a:r>
              <a:rPr lang="pt-BR"/>
              <a:t>necessário</a:t>
            </a:r>
            <a:r>
              <a:rPr lang="pt-BR"/>
              <a:t> ratificar experimentalmente com um sistema de </a:t>
            </a:r>
            <a:r>
              <a:rPr lang="pt-BR"/>
              <a:t>aquisição</a:t>
            </a:r>
            <a:r>
              <a:rPr lang="pt-BR"/>
              <a:t> de dados de </a:t>
            </a:r>
            <a:r>
              <a:rPr lang="pt-BR"/>
              <a:t>residências</a:t>
            </a:r>
            <a:r>
              <a:rPr lang="pt-BR"/>
              <a:t> de 1 MHz cujas cargas e seus momentos de acionamento sejam conhecidos </a:t>
            </a:r>
            <a:r>
              <a:rPr i="1" lang="pt-BR"/>
              <a:t>a priori;</a:t>
            </a:r>
            <a:endParaRPr i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Não foram testados cargas ligadas simultaneamente (por limitações de simulação). Porém, deve-se verificar se seria possível separar um evento duplo em dois eventos isolados.</a:t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5257200" y="5725475"/>
            <a:ext cx="38868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Trebuchet MS"/>
                <a:ea typeface="Trebuchet MS"/>
                <a:cs typeface="Trebuchet MS"/>
                <a:sym typeface="Trebuchet MS"/>
              </a:rPr>
              <a:t>Aluno</a:t>
            </a: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: José Eduardo Alves Pereira Filho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Trebuchet MS"/>
                <a:ea typeface="Trebuchet MS"/>
                <a:cs typeface="Trebuchet MS"/>
                <a:sym typeface="Trebuchet MS"/>
              </a:rPr>
              <a:t>Orientador</a:t>
            </a: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: Alim Pedro de Castro Gonçalves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GitHub</a:t>
            </a:r>
            <a:r>
              <a:rPr lang="pt-B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https://github.com/jeduapf/TCC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Email: </a:t>
            </a:r>
            <a:r>
              <a:rPr lang="pt-BR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jeduapf@gmail.com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022913" y="1989028"/>
            <a:ext cx="4355375" cy="28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1654800" y="2681250"/>
            <a:ext cx="5834400" cy="14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da </a:t>
            </a:r>
            <a:r>
              <a:rPr lang="pt-BR"/>
              <a:t>apresentação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382200" y="838900"/>
            <a:ext cx="2094900" cy="116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572000" y="3484275"/>
            <a:ext cx="2094900" cy="116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2477100" y="2160100"/>
            <a:ext cx="2094900" cy="116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666900" y="4850300"/>
            <a:ext cx="2094900" cy="116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5"/>
          <p:cNvCxnSpPr>
            <a:stCxn id="79" idx="3"/>
            <a:endCxn id="81" idx="1"/>
          </p:cNvCxnSpPr>
          <p:nvPr/>
        </p:nvCxnSpPr>
        <p:spPr>
          <a:xfrm>
            <a:off x="2477100" y="1423300"/>
            <a:ext cx="600" cy="1321200"/>
          </a:xfrm>
          <a:prstGeom prst="curvedConnector5">
            <a:avLst>
              <a:gd fmla="val 75979167" name="adj1"/>
              <a:gd fmla="val 49222" name="adj2"/>
              <a:gd fmla="val -102270833" name="adj3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" name="Google Shape;84;p15"/>
          <p:cNvCxnSpPr>
            <a:stCxn id="81" idx="3"/>
            <a:endCxn id="80" idx="1"/>
          </p:cNvCxnSpPr>
          <p:nvPr/>
        </p:nvCxnSpPr>
        <p:spPr>
          <a:xfrm>
            <a:off x="4572000" y="2744500"/>
            <a:ext cx="600" cy="1324200"/>
          </a:xfrm>
          <a:prstGeom prst="curvedConnector5">
            <a:avLst>
              <a:gd fmla="val 99866667" name="adj1"/>
              <a:gd fmla="val 45922" name="adj2"/>
              <a:gd fmla="val -82058333" name="adj3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" name="Google Shape;85;p15"/>
          <p:cNvCxnSpPr>
            <a:stCxn id="80" idx="3"/>
            <a:endCxn id="82" idx="1"/>
          </p:cNvCxnSpPr>
          <p:nvPr/>
        </p:nvCxnSpPr>
        <p:spPr>
          <a:xfrm>
            <a:off x="6666900" y="4068675"/>
            <a:ext cx="600" cy="1365900"/>
          </a:xfrm>
          <a:prstGeom prst="curvedConnector5">
            <a:avLst>
              <a:gd fmla="val 88837500" name="adj1"/>
              <a:gd fmla="val 46056" name="adj2"/>
              <a:gd fmla="val -76550000" name="adj3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" name="Google Shape;86;p15"/>
          <p:cNvSpPr txBox="1"/>
          <p:nvPr/>
        </p:nvSpPr>
        <p:spPr>
          <a:xfrm>
            <a:off x="492450" y="1100050"/>
            <a:ext cx="18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Motivação</a:t>
            </a:r>
            <a:r>
              <a:rPr b="1" lang="pt-BR" sz="1500"/>
              <a:t> e </a:t>
            </a:r>
            <a:r>
              <a:rPr b="1" lang="pt-BR" sz="1500"/>
              <a:t>contextualização</a:t>
            </a:r>
            <a:endParaRPr b="1" sz="1500"/>
          </a:p>
        </p:txBody>
      </p:sp>
      <p:sp>
        <p:nvSpPr>
          <p:cNvPr id="87" name="Google Shape;87;p15"/>
          <p:cNvSpPr txBox="1"/>
          <p:nvPr/>
        </p:nvSpPr>
        <p:spPr>
          <a:xfrm>
            <a:off x="4682250" y="3745425"/>
            <a:ext cx="18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Ferramentas e </a:t>
            </a:r>
            <a:r>
              <a:rPr b="1" lang="pt-BR" sz="1500"/>
              <a:t>métodos</a:t>
            </a:r>
            <a:endParaRPr b="1" sz="1500"/>
          </a:p>
        </p:txBody>
      </p:sp>
      <p:sp>
        <p:nvSpPr>
          <p:cNvPr id="88" name="Google Shape;88;p15"/>
          <p:cNvSpPr txBox="1"/>
          <p:nvPr/>
        </p:nvSpPr>
        <p:spPr>
          <a:xfrm>
            <a:off x="2587350" y="2421250"/>
            <a:ext cx="18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Hipóteses</a:t>
            </a:r>
            <a:endParaRPr b="1" sz="1500"/>
          </a:p>
        </p:txBody>
      </p:sp>
      <p:sp>
        <p:nvSpPr>
          <p:cNvPr id="89" name="Google Shape;89;p15"/>
          <p:cNvSpPr txBox="1"/>
          <p:nvPr/>
        </p:nvSpPr>
        <p:spPr>
          <a:xfrm>
            <a:off x="6777150" y="5111450"/>
            <a:ext cx="18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Resultados e </a:t>
            </a:r>
            <a:r>
              <a:rPr b="1" lang="pt-BR" sz="1500"/>
              <a:t>Conclusões</a:t>
            </a:r>
            <a:endParaRPr b="1" sz="1500"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33700"/>
            <a:ext cx="3192185" cy="3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234" y="0"/>
            <a:ext cx="3156765" cy="2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1654800" y="2681250"/>
            <a:ext cx="5834400" cy="14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 e contextualização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895" y="994975"/>
            <a:ext cx="5049104" cy="30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50175"/>
            <a:ext cx="5310850" cy="26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52400" y="994975"/>
            <a:ext cx="38502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i="1" lang="pt-BR" sz="1700"/>
              <a:t>Internet das coisas </a:t>
            </a:r>
            <a:endParaRPr i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i="1" lang="pt-BR" sz="1700"/>
              <a:t>Casas inteligentes</a:t>
            </a:r>
            <a:endParaRPr i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i="1" lang="pt-BR" sz="1700"/>
              <a:t>Consumo em tempo real</a:t>
            </a:r>
            <a:endParaRPr i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i="1" lang="pt-BR" sz="1700"/>
              <a:t>Grande fluxo de dados</a:t>
            </a:r>
            <a:endParaRPr i="1" sz="1700"/>
          </a:p>
        </p:txBody>
      </p:sp>
      <p:sp>
        <p:nvSpPr>
          <p:cNvPr id="105" name="Google Shape;105;p17"/>
          <p:cNvSpPr txBox="1"/>
          <p:nvPr/>
        </p:nvSpPr>
        <p:spPr>
          <a:xfrm>
            <a:off x="5763350" y="5154675"/>
            <a:ext cx="3296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700">
                <a:highlight>
                  <a:srgbClr val="A4C2F4"/>
                </a:highlight>
              </a:rPr>
              <a:t>O uso de energia </a:t>
            </a:r>
            <a:r>
              <a:rPr b="1" i="1" lang="pt-BR" sz="1700">
                <a:highlight>
                  <a:srgbClr val="A4C2F4"/>
                </a:highlight>
              </a:rPr>
              <a:t>elétrica</a:t>
            </a:r>
            <a:endParaRPr b="1" i="1" sz="1700">
              <a:highlight>
                <a:srgbClr val="A4C2F4"/>
              </a:highlight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268725" y="2982600"/>
            <a:ext cx="385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700">
                <a:highlight>
                  <a:srgbClr val="A4C2F4"/>
                </a:highlight>
              </a:rPr>
              <a:t>O que tudo isso tem em comum?</a:t>
            </a:r>
            <a:endParaRPr b="1" i="1" sz="1700">
              <a:highlight>
                <a:srgbClr val="A4C2F4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ontextualização 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6550"/>
            <a:ext cx="1618851" cy="16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800" y="1752401"/>
            <a:ext cx="7090601" cy="484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44774"/>
            <a:ext cx="2057298" cy="13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50" y="3314237"/>
            <a:ext cx="1618851" cy="16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81925"/>
            <a:ext cx="1618851" cy="161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Contextualização 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925" y="849901"/>
            <a:ext cx="2857076" cy="19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0" y="2803500"/>
            <a:ext cx="7200000" cy="390291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 flipH="1" rot="-5400000">
            <a:off x="4302650" y="717250"/>
            <a:ext cx="892500" cy="3072300"/>
          </a:xfrm>
          <a:prstGeom prst="bentArrow">
            <a:avLst>
              <a:gd fmla="val 19620" name="adj1"/>
              <a:gd fmla="val 24262" name="adj2"/>
              <a:gd fmla="val 32219" name="adj3"/>
              <a:gd fmla="val 60358" name="adj4"/>
            </a:avLst>
          </a:prstGeom>
          <a:solidFill>
            <a:srgbClr val="0843A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7783475" y="3190500"/>
            <a:ext cx="78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Trebuchet MS"/>
                <a:ea typeface="Trebuchet MS"/>
                <a:cs typeface="Trebuchet MS"/>
                <a:sym typeface="Trebuchet MS"/>
              </a:rPr>
              <a:t>NILM</a:t>
            </a:r>
            <a:endParaRPr b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783475" y="5118125"/>
            <a:ext cx="78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Trebuchet MS"/>
                <a:ea typeface="Trebuchet MS"/>
                <a:cs typeface="Trebuchet MS"/>
                <a:sym typeface="Trebuchet MS"/>
              </a:rPr>
              <a:t>ILM</a:t>
            </a:r>
            <a:endParaRPr b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0" y="889150"/>
            <a:ext cx="6242675" cy="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1899750" y="0"/>
            <a:ext cx="53445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Contextualização 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925" y="849901"/>
            <a:ext cx="2857076" cy="19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75" y="849900"/>
            <a:ext cx="3603944" cy="19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1001200" y="897300"/>
            <a:ext cx="78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Trebuchet MS"/>
                <a:ea typeface="Trebuchet MS"/>
                <a:cs typeface="Trebuchet MS"/>
                <a:sym typeface="Trebuchet MS"/>
              </a:rPr>
              <a:t>NILM</a:t>
            </a:r>
            <a:endParaRPr b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001200" y="1840550"/>
            <a:ext cx="78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Trebuchet MS"/>
                <a:ea typeface="Trebuchet MS"/>
                <a:cs typeface="Trebuchet MS"/>
                <a:sym typeface="Trebuchet MS"/>
              </a:rPr>
              <a:t>ILM</a:t>
            </a:r>
            <a:endParaRPr b="1"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73200" y="3111188"/>
            <a:ext cx="24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Por que</a:t>
            </a:r>
            <a:r>
              <a:rPr b="1" i="1" lang="pt-BR"/>
              <a:t> apenas focar na </a:t>
            </a:r>
            <a:r>
              <a:rPr b="1" i="1" lang="pt-BR"/>
              <a:t>detecção</a:t>
            </a:r>
            <a:r>
              <a:rPr b="1" i="1" lang="pt-BR"/>
              <a:t> de eventos?</a:t>
            </a:r>
            <a:endParaRPr b="1" i="1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755" y="2922475"/>
            <a:ext cx="4206245" cy="19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3466550" y="3699175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Micro-ondas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600" y="4827050"/>
            <a:ext cx="3962551" cy="18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3588400" y="5441675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Laptop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248900" y="4034475"/>
            <a:ext cx="205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Existem bons </a:t>
            </a:r>
            <a:r>
              <a:rPr lang="pt-BR"/>
              <a:t>algoritmos</a:t>
            </a:r>
            <a:r>
              <a:rPr lang="pt-BR"/>
              <a:t> de </a:t>
            </a:r>
            <a:r>
              <a:rPr lang="pt-BR"/>
              <a:t>classificação</a:t>
            </a:r>
            <a:r>
              <a:rPr lang="pt-BR"/>
              <a:t> no regime permanente como o uso da Conservative Power Theory (CPT)</a:t>
            </a:r>
            <a:endParaRPr/>
          </a:p>
        </p:txBody>
      </p:sp>
      <p:cxnSp>
        <p:nvCxnSpPr>
          <p:cNvPr id="143" name="Google Shape;143;p20"/>
          <p:cNvCxnSpPr>
            <a:endCxn id="139" idx="1"/>
          </p:cNvCxnSpPr>
          <p:nvPr/>
        </p:nvCxnSpPr>
        <p:spPr>
          <a:xfrm flipH="1" rot="10800000">
            <a:off x="2304050" y="3899275"/>
            <a:ext cx="1162500" cy="904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" name="Google Shape;144;p20"/>
          <p:cNvCxnSpPr>
            <a:stCxn id="142" idx="3"/>
            <a:endCxn id="141" idx="1"/>
          </p:cNvCxnSpPr>
          <p:nvPr/>
        </p:nvCxnSpPr>
        <p:spPr>
          <a:xfrm>
            <a:off x="2304200" y="4773225"/>
            <a:ext cx="1284300" cy="8685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rgbClr val="0843A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5" name="Google Shape;145;p20"/>
          <p:cNvSpPr txBox="1"/>
          <p:nvPr/>
        </p:nvSpPr>
        <p:spPr>
          <a:xfrm>
            <a:off x="248900" y="6225950"/>
            <a:ext cx="48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/>
              <a:t>Fonte: S</a:t>
            </a:r>
            <a:r>
              <a:rPr i="1" lang="pt-BR" sz="1000"/>
              <a:t>OUZA, W. A. Desagregação não intrusiva de cargas residenciais utilizando inteligência computacional. [S.l.], jul. 2019. </a:t>
            </a:r>
            <a:endParaRPr i="1"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1654800" y="2681250"/>
            <a:ext cx="5834400" cy="14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